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9" r:id="rId12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4" Type="http://schemas.openxmlformats.org/officeDocument/2006/relationships/slide" Target="slides/slide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6" name="Shape 8786"/>
        <p:cNvGrpSpPr/>
        <p:nvPr/>
      </p:nvGrpSpPr>
      <p:grpSpPr>
        <a:xfrm>
          <a:off x="0" y="0"/>
          <a:ext cx="0" cy="0"/>
          <a:chOff x="0" y="0"/>
          <a:chExt cx="0" cy="0"/>
        </a:xfrm>
      </p:grpSpPr>
      <p:sp>
        <p:nvSpPr>
          <p:cNvPr id="8787" name="Google Shape;878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8" name="Google Shape;878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9" name="Shape 8789"/>
        <p:cNvGrpSpPr/>
        <p:nvPr/>
      </p:nvGrpSpPr>
      <p:grpSpPr>
        <a:xfrm>
          <a:off x="0" y="0"/>
          <a:ext cx="0" cy="0"/>
          <a:chOff x="0" y="0"/>
          <a:chExt cx="0" cy="0"/>
        </a:xfrm>
      </p:grpSpPr>
      <p:sp>
        <p:nvSpPr>
          <p:cNvPr id="8790" name="Google Shape;8790;p1434"/>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When will the PASS test be given?</a:t>
            </a:r>
            <a:endParaRPr/>
          </a:p>
        </p:txBody>
      </p:sp>
      <p:sp>
        <p:nvSpPr>
          <p:cNvPr id="8791" name="Google Shape;8791;p1434"/>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omic Sans MS"/>
              <a:buChar char="•"/>
            </a:pPr>
            <a:r>
              <a:rPr lang="en-US" sz="2000"/>
              <a:t>May 12 (Tuesday)</a:t>
            </a:r>
            <a:endParaRPr/>
          </a:p>
          <a:p>
            <a:pPr indent="-215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Char char="•"/>
            </a:pPr>
            <a:r>
              <a:rPr lang="en-US" sz="2000"/>
              <a:t>May 13 (Wednesday)</a:t>
            </a:r>
            <a:endParaRPr/>
          </a:p>
          <a:p>
            <a:pPr indent="-215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Char char="•"/>
            </a:pPr>
            <a:r>
              <a:rPr lang="en-US" sz="2000"/>
              <a:t>May 14 (Thursday)	</a:t>
            </a:r>
            <a:endParaRPr/>
          </a:p>
          <a:p>
            <a:pPr indent="-342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None/>
            </a:pPr>
            <a:r>
              <a:rPr lang="en-US" sz="2000"/>
              <a:t>	May 15 (Friday)</a:t>
            </a:r>
            <a:endParaRPr/>
          </a:p>
        </p:txBody>
      </p:sp>
      <p:sp>
        <p:nvSpPr>
          <p:cNvPr id="8792" name="Google Shape;8792;p1434"/>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omic Sans MS"/>
              <a:buNone/>
            </a:pPr>
            <a:r>
              <a:rPr lang="en-US" sz="2000"/>
              <a:t>ELA (Reading and Research)</a:t>
            </a:r>
            <a:endParaRPr/>
          </a:p>
          <a:p>
            <a:pPr indent="-342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None/>
            </a:pPr>
            <a:r>
              <a:rPr lang="en-US" sz="2000"/>
              <a:t>Mathematics</a:t>
            </a:r>
            <a:endParaRPr/>
          </a:p>
          <a:p>
            <a:pPr indent="-342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None/>
            </a:pPr>
            <a:r>
              <a:rPr lang="en-US" sz="2000"/>
              <a:t>Science or Social Studies*</a:t>
            </a:r>
            <a:endParaRPr/>
          </a:p>
          <a:p>
            <a:pPr indent="-342900" lvl="0" marL="342900" rtl="0" algn="l">
              <a:spcBef>
                <a:spcPts val="400"/>
              </a:spcBef>
              <a:spcAft>
                <a:spcPts val="0"/>
              </a:spcAft>
              <a:buClr>
                <a:schemeClr val="dk1"/>
              </a:buClr>
              <a:buSzPts val="2000"/>
              <a:buFont typeface="Comic Sans MS"/>
              <a:buNone/>
            </a:pPr>
            <a:r>
              <a:t/>
            </a:r>
            <a:endParaRPr sz="2000"/>
          </a:p>
          <a:p>
            <a:pPr indent="-342900" lvl="0" marL="342900" rtl="0" algn="l">
              <a:spcBef>
                <a:spcPts val="400"/>
              </a:spcBef>
              <a:spcAft>
                <a:spcPts val="0"/>
              </a:spcAft>
              <a:buClr>
                <a:schemeClr val="dk1"/>
              </a:buClr>
              <a:buSzPts val="2000"/>
              <a:buFont typeface="Comic Sans MS"/>
              <a:buNone/>
            </a:pPr>
            <a:r>
              <a:rPr lang="en-US" sz="2000"/>
              <a:t>Social Studies**</a:t>
            </a:r>
            <a:endParaRPr/>
          </a:p>
        </p:txBody>
      </p:sp>
      <p:sp>
        <p:nvSpPr>
          <p:cNvPr id="8793" name="Google Shape;8793;p1434"/>
          <p:cNvSpPr txBox="1"/>
          <p:nvPr/>
        </p:nvSpPr>
        <p:spPr>
          <a:xfrm>
            <a:off x="2057400" y="4953000"/>
            <a:ext cx="5715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omic Sans MS"/>
              <a:buNone/>
            </a:pPr>
            <a:r>
              <a:t/>
            </a:r>
            <a:endParaRPr b="0" i="0" sz="2400" u="none" cap="none" strike="noStrike">
              <a:solidFill>
                <a:srgbClr val="00B200"/>
              </a:solidFill>
              <a:latin typeface="Comic Sans MS"/>
              <a:ea typeface="Comic Sans MS"/>
              <a:cs typeface="Comic Sans MS"/>
              <a:sym typeface="Comic Sans MS"/>
            </a:endParaRPr>
          </a:p>
        </p:txBody>
      </p:sp>
      <p:sp>
        <p:nvSpPr>
          <p:cNvPr id="8794" name="Google Shape;8794;p1434"/>
          <p:cNvSpPr txBox="1"/>
          <p:nvPr/>
        </p:nvSpPr>
        <p:spPr>
          <a:xfrm>
            <a:off x="1447800" y="4572000"/>
            <a:ext cx="7086600" cy="29035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*All students in grades 3, 5, 6 and 8 will take either the science or the social studies test on May 14.  All students in grades 4 and 7 will take the science test.</a:t>
            </a:r>
            <a:endParaRPr/>
          </a:p>
          <a:p>
            <a:pPr indent="0" lvl="0" marL="0" marR="0" rtl="0" algn="l">
              <a:lnSpc>
                <a:spcPct val="100000"/>
              </a:lnSpc>
              <a:spcBef>
                <a:spcPts val="800"/>
              </a:spcBef>
              <a:spcAft>
                <a:spcPts val="0"/>
              </a:spcAft>
              <a:buClr>
                <a:schemeClr val="dk1"/>
              </a:buClr>
              <a:buSzPts val="1600"/>
              <a:buFont typeface="Comic Sans MS"/>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800"/>
              </a:spcBef>
              <a:spcAft>
                <a:spcPts val="0"/>
              </a:spcAft>
              <a:buClr>
                <a:schemeClr val="dk1"/>
              </a:buClr>
              <a:buSzPts val="1600"/>
              <a:buFont typeface="Comic Sans MS"/>
              <a:buNone/>
            </a:pPr>
            <a:r>
              <a:t/>
            </a:r>
            <a:endParaRPr b="0" i="0" sz="1600" u="none" cap="none" strike="noStrike">
              <a:solidFill>
                <a:srgbClr val="00B200"/>
              </a:solidFill>
              <a:latin typeface="Comic Sans MS"/>
              <a:ea typeface="Comic Sans MS"/>
              <a:cs typeface="Comic Sans MS"/>
              <a:sym typeface="Comic Sans MS"/>
            </a:endParaRPr>
          </a:p>
          <a:p>
            <a:pPr indent="0" lvl="0" marL="0" marR="0" rtl="0" algn="l">
              <a:lnSpc>
                <a:spcPct val="100000"/>
              </a:lnSpc>
              <a:spcBef>
                <a:spcPts val="80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**All students in grades 4 and 7 will take the social studies test on this date.</a:t>
            </a:r>
            <a:endParaRPr/>
          </a:p>
          <a:p>
            <a:pPr indent="0" lvl="0" marL="0" marR="0" rtl="0" algn="l">
              <a:lnSpc>
                <a:spcPct val="100000"/>
              </a:lnSpc>
              <a:spcBef>
                <a:spcPts val="800"/>
              </a:spcBef>
              <a:spcAft>
                <a:spcPts val="0"/>
              </a:spcAft>
              <a:buClr>
                <a:schemeClr val="dk1"/>
              </a:buClr>
              <a:buSzPts val="1600"/>
              <a:buFont typeface="Comic Sans MS"/>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800"/>
              </a:spcBef>
              <a:spcAft>
                <a:spcPts val="0"/>
              </a:spcAft>
              <a:buClr>
                <a:schemeClr val="dk1"/>
              </a:buClr>
              <a:buSzPts val="1600"/>
              <a:buFont typeface="Comic Sans MS"/>
              <a:buNone/>
            </a:pPr>
            <a:r>
              <a:t/>
            </a:r>
            <a:endParaRPr b="0" i="0" sz="1600" u="none" cap="none" strike="noStrike">
              <a:solidFill>
                <a:srgbClr val="00B200"/>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